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PT Sans Narrow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were interested in analyzing the number of reviews per account in the event that high review counts indicated suspicious behavior.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However, we manually inspected the top 50 user IDs with highest review counts. All seemed legitimate based on Yelp footprint, and some were multi-year Elite users.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Mention the test case of 518 reviews as well.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analyzed the collected data to determine any common characteristics of unfiltered reviews. To post acceptable reviews, a malicious user would need to “fit in with the crowd”.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39.jp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8.jpg"/><Relationship Id="rId5" Type="http://schemas.openxmlformats.org/officeDocument/2006/relationships/image" Target="../media/image50.png"/><Relationship Id="rId6" Type="http://schemas.openxmlformats.org/officeDocument/2006/relationships/image" Target="../media/image37.png"/><Relationship Id="rId7" Type="http://schemas.openxmlformats.org/officeDocument/2006/relationships/image" Target="../media/image45.png"/><Relationship Id="rId8" Type="http://schemas.openxmlformats.org/officeDocument/2006/relationships/image" Target="../media/image4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56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brightlocal.com/learn/local-consumer-review-survey/" TargetMode="External"/><Relationship Id="rId4" Type="http://schemas.openxmlformats.org/officeDocument/2006/relationships/hyperlink" Target="https://www.yelp.com/factsheet" TargetMode="External"/><Relationship Id="rId5" Type="http://schemas.openxmlformats.org/officeDocument/2006/relationships/hyperlink" Target="http://fusion.net/story/191773/i-created-a-fake-business-and-fooled-thousands-of-people-into-thinking-it-was-real/" TargetMode="External"/><Relationship Id="rId6" Type="http://schemas.openxmlformats.org/officeDocument/2006/relationships/hyperlink" Target="https://www.yelpblog.com/2013/11/yelp-recommended-review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vendasta.com/blog/online-review-monitoring-yelp-reviews/" TargetMode="External"/><Relationship Id="rId4" Type="http://schemas.openxmlformats.org/officeDocument/2006/relationships/hyperlink" Target="http://fusion.net/story/191773/i-created-a-fake-business-and-fooled-thousands-of-people-into-thinking-it-was-real/" TargetMode="External"/><Relationship Id="rId9" Type="http://schemas.openxmlformats.org/officeDocument/2006/relationships/hyperlink" Target="http://www.barberachevrolet.com/review-us" TargetMode="External"/><Relationship Id="rId5" Type="http://schemas.openxmlformats.org/officeDocument/2006/relationships/hyperlink" Target="http://www.reviewtrackers.com/yelp-explains-reviews-recommended-arent/" TargetMode="External"/><Relationship Id="rId6" Type="http://schemas.openxmlformats.org/officeDocument/2006/relationships/hyperlink" Target="https://inspiredpharma.com/2012/02/28/basic-audit-findings-and-clauses/" TargetMode="External"/><Relationship Id="rId7" Type="http://schemas.openxmlformats.org/officeDocument/2006/relationships/hyperlink" Target="http://www.clker.com/clipart" TargetMode="External"/><Relationship Id="rId8" Type="http://schemas.openxmlformats.org/officeDocument/2006/relationships/hyperlink" Target="https://www.iconfinder.com/icons/526736/bio_data_curriculum_vitae_employee_job_seeker_letter_profile_resume_icon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jpg"/><Relationship Id="rId4" Type="http://schemas.openxmlformats.org/officeDocument/2006/relationships/image" Target="../media/image59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0.png"/><Relationship Id="rId4" Type="http://schemas.openxmlformats.org/officeDocument/2006/relationships/image" Target="../media/image05.png"/><Relationship Id="rId5" Type="http://schemas.openxmlformats.org/officeDocument/2006/relationships/image" Target="../media/image0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6.png"/><Relationship Id="rId5" Type="http://schemas.openxmlformats.org/officeDocument/2006/relationships/image" Target="../media/image08.png"/><Relationship Id="rId6" Type="http://schemas.openxmlformats.org/officeDocument/2006/relationships/image" Target="../media/image0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311700" y="989900"/>
            <a:ext cx="8520600" cy="151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>
                <a:solidFill>
                  <a:srgbClr val="CC0000"/>
                </a:solidFill>
              </a:rPr>
              <a:t>YELP FOOTPRINTS:</a:t>
            </a:r>
          </a:p>
          <a:p>
            <a:pPr lvl="0">
              <a:spcBef>
                <a:spcPts val="0"/>
              </a:spcBef>
              <a:buNone/>
            </a:pPr>
            <a:r>
              <a:rPr lang="en" sz="4000">
                <a:solidFill>
                  <a:srgbClr val="CC0000"/>
                </a:solidFill>
              </a:rPr>
              <a:t> </a:t>
            </a:r>
            <a:r>
              <a:rPr lang="en" sz="3600">
                <a:solidFill>
                  <a:srgbClr val="CC0000"/>
                </a:solidFill>
              </a:rPr>
              <a:t>Analysing Yelp’s Filtration Mechanisms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056525" y="2936550"/>
            <a:ext cx="4870500" cy="692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800"/>
              <a:t>Presenters : Yogeeta Kuttabadkar, Lara Ansari &amp; Abhishek Tripathi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9138">
            <a:off x="96123" y="272247"/>
            <a:ext cx="2001427" cy="9741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idx="1" type="subTitle"/>
          </p:nvPr>
        </p:nvSpPr>
        <p:spPr>
          <a:xfrm>
            <a:off x="3047175" y="4270525"/>
            <a:ext cx="2649300" cy="78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800"/>
              <a:t>Under the guidance of: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Prof. Jason Polakis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reviews_per_user_subview.jpeg"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900" y="512925"/>
            <a:ext cx="7382625" cy="40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3033450" y="969025"/>
            <a:ext cx="54390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CC0000"/>
              </a:buClr>
              <a:buSzPct val="100000"/>
              <a:buChar char="➔"/>
            </a:pPr>
            <a:r>
              <a:rPr b="1" lang="en" sz="1600">
                <a:solidFill>
                  <a:srgbClr val="CC0000"/>
                </a:solidFill>
              </a:rPr>
              <a:t>Majority: </a:t>
            </a:r>
            <a:r>
              <a:rPr b="1" lang="en" sz="1600" u="sng">
                <a:solidFill>
                  <a:srgbClr val="CC0000"/>
                </a:solidFill>
              </a:rPr>
              <a:t>&lt; 50 reviews</a:t>
            </a:r>
            <a:r>
              <a:rPr b="1" lang="en" sz="1600">
                <a:solidFill>
                  <a:srgbClr val="CC0000"/>
                </a:solidFill>
              </a:rPr>
              <a:t> per user account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600" u="sng">
              <a:solidFill>
                <a:srgbClr val="CC0000"/>
              </a:solidFill>
            </a:endParaRPr>
          </a:p>
          <a:p>
            <a:pPr indent="-330200" lvl="0" marL="457200" rtl="0">
              <a:spcBef>
                <a:spcPts val="0"/>
              </a:spcBef>
              <a:buClr>
                <a:srgbClr val="CC0000"/>
              </a:buClr>
              <a:buSzPct val="100000"/>
              <a:buChar char="➔"/>
            </a:pPr>
            <a:r>
              <a:rPr b="1" lang="en" sz="1600">
                <a:solidFill>
                  <a:srgbClr val="CC0000"/>
                </a:solidFill>
              </a:rPr>
              <a:t>Are very high review counts (&gt; 2000) suspicious?</a:t>
            </a:r>
          </a:p>
          <a:p>
            <a:pPr indent="-330200" lvl="1" marL="914400" rtl="0">
              <a:spcBef>
                <a:spcPts val="0"/>
              </a:spcBef>
              <a:buClr>
                <a:srgbClr val="CC0000"/>
              </a:buClr>
              <a:buSzPct val="100000"/>
              <a:buChar char="◆"/>
            </a:pPr>
            <a:r>
              <a:rPr b="1" lang="en" sz="1600">
                <a:solidFill>
                  <a:srgbClr val="CC0000"/>
                </a:solidFill>
              </a:rPr>
              <a:t>Not necessarily. Just high Yelp footprint.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600" u="sng">
              <a:solidFill>
                <a:srgbClr val="CC0000"/>
              </a:solidFill>
            </a:endParaRPr>
          </a:p>
          <a:p>
            <a:pPr indent="-330200" lvl="0" marL="457200" rtl="0">
              <a:spcBef>
                <a:spcPts val="0"/>
              </a:spcBef>
              <a:buClr>
                <a:srgbClr val="CC0000"/>
              </a:buClr>
              <a:buSzPct val="100000"/>
              <a:buChar char="➔"/>
            </a:pPr>
            <a:r>
              <a:rPr b="1" lang="en" sz="1600">
                <a:solidFill>
                  <a:srgbClr val="CC0000"/>
                </a:solidFill>
              </a:rPr>
              <a:t>Max review count = 7,355 (multi-year Elite)</a:t>
            </a:r>
          </a:p>
          <a:p>
            <a:pPr indent="-330200" lvl="0" marL="457200" rtl="0">
              <a:spcBef>
                <a:spcPts val="0"/>
              </a:spcBef>
              <a:buClr>
                <a:srgbClr val="CC0000"/>
              </a:buClr>
              <a:buSzPct val="100000"/>
              <a:buChar char="➔"/>
            </a:pPr>
            <a:r>
              <a:rPr b="1" lang="en" sz="1600">
                <a:solidFill>
                  <a:srgbClr val="CC0000"/>
                </a:solidFill>
              </a:rPr>
              <a:t>Next-max review count = 2,515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799" y="610174"/>
            <a:ext cx="3422949" cy="414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CC0000"/>
                </a:solidFill>
              </a:rPr>
              <a:t>SENTIMENT ANALYSIS: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53675" y="957875"/>
            <a:ext cx="4680600" cy="3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B45F06"/>
              </a:buClr>
              <a:buChar char="★"/>
            </a:pPr>
            <a:r>
              <a:rPr b="1" lang="en">
                <a:solidFill>
                  <a:srgbClr val="B45F06"/>
                </a:solidFill>
              </a:rPr>
              <a:t>Are there any review texts whose sentiment does not match the given star rating?</a:t>
            </a: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Char char="■"/>
            </a:pPr>
            <a:r>
              <a:rPr b="1" lang="en" sz="1200">
                <a:solidFill>
                  <a:srgbClr val="B45F06"/>
                </a:solidFill>
              </a:rPr>
              <a:t>Potentially fake behavior.</a:t>
            </a: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45F06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Char char="★"/>
            </a:pPr>
            <a:r>
              <a:rPr b="1" lang="en">
                <a:solidFill>
                  <a:srgbClr val="B45F06"/>
                </a:solidFill>
              </a:rPr>
              <a:t>We ran sentiment analysis to find out:</a:t>
            </a: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Char char="■"/>
            </a:pPr>
            <a:r>
              <a:rPr b="1" lang="en" sz="1200">
                <a:solidFill>
                  <a:srgbClr val="B45F06"/>
                </a:solidFill>
              </a:rPr>
              <a:t>Stanford NLTK library was most accurate.</a:t>
            </a: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Char char="■"/>
            </a:pPr>
            <a:r>
              <a:rPr b="1" lang="en" sz="1200">
                <a:solidFill>
                  <a:srgbClr val="B45F06"/>
                </a:solidFill>
              </a:rPr>
              <a:t>Sentiment scores not matching scraped star rating = Ambiguous</a:t>
            </a: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45F06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Char char="★"/>
            </a:pPr>
            <a:r>
              <a:rPr b="1" lang="en">
                <a:solidFill>
                  <a:srgbClr val="B45F06"/>
                </a:solidFill>
              </a:rPr>
              <a:t>Mostly reviews with &lt; 50 words flagged as ambiguous.</a:t>
            </a: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Char char="■"/>
            </a:pPr>
            <a:r>
              <a:rPr b="1" lang="en" sz="1200">
                <a:solidFill>
                  <a:srgbClr val="B45F06"/>
                </a:solidFill>
              </a:rPr>
              <a:t>Not enough text data to properly classify.</a:t>
            </a: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45F06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45F06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Char char="★"/>
            </a:pPr>
            <a:r>
              <a:rPr b="1" lang="en">
                <a:solidFill>
                  <a:srgbClr val="B45F06"/>
                </a:solidFill>
              </a:rPr>
              <a:t>However, had some ambiguous, long-text outliers!</a:t>
            </a: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Char char="■"/>
            </a:pPr>
            <a:r>
              <a:rPr b="1" lang="en" sz="1200">
                <a:solidFill>
                  <a:srgbClr val="B45F06"/>
                </a:solidFill>
              </a:rPr>
              <a:t>Were these suspicious?</a:t>
            </a:r>
          </a:p>
        </p:txBody>
      </p:sp>
      <p:sp>
        <p:nvSpPr>
          <p:cNvPr id="207" name="Shape 207"/>
          <p:cNvSpPr/>
          <p:nvPr/>
        </p:nvSpPr>
        <p:spPr>
          <a:xfrm>
            <a:off x="7555950" y="1884425"/>
            <a:ext cx="336900" cy="216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le:Magnifying Glass.gif"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121" y="1416921"/>
            <a:ext cx="617257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agnifying Glass.gif"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126" y="4231768"/>
            <a:ext cx="336900" cy="38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6" y="900062"/>
            <a:ext cx="3907660" cy="3991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6" name="Shape 216"/>
          <p:cNvSpPr txBox="1"/>
          <p:nvPr/>
        </p:nvSpPr>
        <p:spPr>
          <a:xfrm>
            <a:off x="4602525" y="216150"/>
            <a:ext cx="4418700" cy="2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CC0000"/>
              </a:buClr>
              <a:buSzPct val="100000"/>
              <a:buChar char="★"/>
            </a:pPr>
            <a:r>
              <a:rPr b="1" lang="en" sz="1600">
                <a:solidFill>
                  <a:srgbClr val="CC0000"/>
                </a:solidFill>
              </a:rPr>
              <a:t>117 potentially suspicious outliers:</a:t>
            </a:r>
          </a:p>
          <a:p>
            <a:pPr indent="-330200" lvl="2" marL="1371600" rtl="0">
              <a:spcBef>
                <a:spcPts val="0"/>
              </a:spcBef>
              <a:buClr>
                <a:srgbClr val="CC0000"/>
              </a:buClr>
              <a:buSzPct val="100000"/>
              <a:buChar char="■"/>
            </a:pPr>
            <a:r>
              <a:rPr lang="en" sz="1600">
                <a:solidFill>
                  <a:srgbClr val="CC0000"/>
                </a:solidFill>
              </a:rPr>
              <a:t>Flagged as ambiguous</a:t>
            </a:r>
          </a:p>
          <a:p>
            <a:pPr indent="-330200" lvl="2" marL="1371600" rtl="0">
              <a:spcBef>
                <a:spcPts val="0"/>
              </a:spcBef>
              <a:buClr>
                <a:srgbClr val="CC0000"/>
              </a:buClr>
              <a:buSzPct val="100000"/>
              <a:buChar char="■"/>
            </a:pPr>
            <a:r>
              <a:rPr lang="en" sz="1600">
                <a:solidFill>
                  <a:srgbClr val="CC0000"/>
                </a:solidFill>
              </a:rPr>
              <a:t>&gt; 50 word reviews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CC0000"/>
              </a:solidFill>
            </a:endParaRPr>
          </a:p>
          <a:p>
            <a:pPr indent="-330200" lvl="0" marL="457200" rtl="0">
              <a:spcBef>
                <a:spcPts val="0"/>
              </a:spcBef>
              <a:buClr>
                <a:srgbClr val="CC0000"/>
              </a:buClr>
              <a:buSzPct val="100000"/>
              <a:buChar char="★"/>
            </a:pPr>
            <a:r>
              <a:rPr lang="en" sz="1600">
                <a:solidFill>
                  <a:srgbClr val="CC0000"/>
                </a:solidFill>
              </a:rPr>
              <a:t>These were manually checked on the site.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CC0000"/>
              </a:solidFill>
            </a:endParaRPr>
          </a:p>
          <a:p>
            <a:pPr indent="-330200" lvl="0" marL="457200" rtl="0">
              <a:spcBef>
                <a:spcPts val="0"/>
              </a:spcBef>
              <a:buClr>
                <a:srgbClr val="CC0000"/>
              </a:buClr>
              <a:buSzPct val="100000"/>
              <a:buChar char="★"/>
            </a:pPr>
            <a:r>
              <a:rPr lang="en" sz="1600">
                <a:solidFill>
                  <a:srgbClr val="CC0000"/>
                </a:solidFill>
              </a:rPr>
              <a:t>All were of a similar nature.</a:t>
            </a:r>
          </a:p>
        </p:txBody>
      </p:sp>
      <p:grpSp>
        <p:nvGrpSpPr>
          <p:cNvPr id="217" name="Shape 217"/>
          <p:cNvGrpSpPr/>
          <p:nvPr/>
        </p:nvGrpSpPr>
        <p:grpSpPr>
          <a:xfrm>
            <a:off x="1075200" y="2363300"/>
            <a:ext cx="2778050" cy="2571950"/>
            <a:chOff x="1075200" y="2363300"/>
            <a:chExt cx="2778050" cy="2571950"/>
          </a:xfrm>
        </p:grpSpPr>
        <p:sp>
          <p:nvSpPr>
            <p:cNvPr id="218" name="Shape 218"/>
            <p:cNvSpPr/>
            <p:nvPr/>
          </p:nvSpPr>
          <p:spPr>
            <a:xfrm>
              <a:off x="1513550" y="2387150"/>
              <a:ext cx="2266800" cy="345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513550" y="2794450"/>
              <a:ext cx="2339700" cy="21408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Open ..." id="220" name="Shape 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5200" y="2363300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pen ..." id="221" name="Shape 2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9912" y="3160575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Shape 222"/>
          <p:cNvSpPr txBox="1"/>
          <p:nvPr/>
        </p:nvSpPr>
        <p:spPr>
          <a:xfrm>
            <a:off x="512075" y="948850"/>
            <a:ext cx="673800" cy="1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3275" y="2457250"/>
            <a:ext cx="5204100" cy="100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4" name="Shape 2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3275" y="3488425"/>
            <a:ext cx="5204099" cy="1402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5" name="Shape 225"/>
          <p:cNvSpPr txBox="1"/>
          <p:nvPr/>
        </p:nvSpPr>
        <p:spPr>
          <a:xfrm>
            <a:off x="4736425" y="3725775"/>
            <a:ext cx="673800" cy="1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92000" y="167250"/>
            <a:ext cx="3297000" cy="61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CC0000"/>
                </a:solidFill>
              </a:rPr>
              <a:t>FOR INSTANCE...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83100" y="216425"/>
            <a:ext cx="74619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CC0000"/>
                </a:solidFill>
              </a:rPr>
              <a:t>ELITE USER’S: RECOGNISED TRUSTWORTHINESS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273150" y="923825"/>
            <a:ext cx="8748000" cy="3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Clr>
                <a:srgbClr val="B45F06"/>
              </a:buClr>
              <a:buSzPct val="100000"/>
              <a:buChar char="★"/>
            </a:pPr>
            <a:r>
              <a:rPr b="1" lang="en" sz="2000" u="sng">
                <a:solidFill>
                  <a:srgbClr val="CC0000"/>
                </a:solidFill>
              </a:rPr>
              <a:t>Elite users</a:t>
            </a:r>
            <a:r>
              <a:rPr lang="en" sz="2000">
                <a:solidFill>
                  <a:srgbClr val="B45F06"/>
                </a:solidFill>
              </a:rPr>
              <a:t> are nominated by Yelp staff and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B45F06"/>
                </a:solidFill>
              </a:rPr>
              <a:t>general users.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B45F06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rgbClr val="B45F06"/>
              </a:buClr>
              <a:buSzPct val="100000"/>
              <a:buChar char="★"/>
            </a:pPr>
            <a:r>
              <a:rPr lang="en" sz="2000">
                <a:solidFill>
                  <a:srgbClr val="B45F06"/>
                </a:solidFill>
              </a:rPr>
              <a:t>No set selection criteria:</a:t>
            </a:r>
          </a:p>
          <a:p>
            <a:pPr indent="-330200" lvl="2" marL="1371600" rtl="0">
              <a:lnSpc>
                <a:spcPct val="115000"/>
              </a:lnSpc>
              <a:spcBef>
                <a:spcPts val="0"/>
              </a:spcBef>
              <a:buClr>
                <a:srgbClr val="B45F06"/>
              </a:buClr>
              <a:buSzPct val="100000"/>
              <a:buChar char="■"/>
            </a:pPr>
            <a:r>
              <a:rPr lang="en" sz="1600">
                <a:solidFill>
                  <a:srgbClr val="B45F06"/>
                </a:solidFill>
              </a:rPr>
              <a:t>Review quality</a:t>
            </a:r>
          </a:p>
          <a:p>
            <a:pPr indent="-330200" lvl="2" marL="1371600" rtl="0">
              <a:lnSpc>
                <a:spcPct val="115000"/>
              </a:lnSpc>
              <a:spcBef>
                <a:spcPts val="0"/>
              </a:spcBef>
              <a:buClr>
                <a:srgbClr val="B45F06"/>
              </a:buClr>
              <a:buSzPct val="100000"/>
              <a:buChar char="■"/>
            </a:pPr>
            <a:r>
              <a:rPr lang="en" sz="1600">
                <a:solidFill>
                  <a:srgbClr val="B45F06"/>
                </a:solidFill>
              </a:rPr>
              <a:t>Fullness of profile</a:t>
            </a:r>
          </a:p>
          <a:p>
            <a:pPr indent="-330200" lvl="2" marL="1371600" rtl="0">
              <a:lnSpc>
                <a:spcPct val="115000"/>
              </a:lnSpc>
              <a:spcBef>
                <a:spcPts val="0"/>
              </a:spcBef>
              <a:buClr>
                <a:srgbClr val="B45F06"/>
              </a:buClr>
              <a:buSzPct val="100000"/>
              <a:buChar char="■"/>
            </a:pPr>
            <a:r>
              <a:rPr lang="en" sz="1600">
                <a:solidFill>
                  <a:srgbClr val="B45F06"/>
                </a:solidFill>
              </a:rPr>
              <a:t>User “plays well with others”</a:t>
            </a: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B45F06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Font typeface="Arial"/>
              <a:buChar char="★"/>
            </a:pPr>
            <a:r>
              <a:rPr lang="en" sz="2000">
                <a:solidFill>
                  <a:srgbClr val="B45F06"/>
                </a:solidFill>
              </a:rPr>
              <a:t>Elite users are approximations of </a:t>
            </a:r>
            <a:r>
              <a:rPr b="1" lang="en" sz="2000" u="sng">
                <a:solidFill>
                  <a:srgbClr val="CC0000"/>
                </a:solidFill>
              </a:rPr>
              <a:t>“ideally trustworthy”</a:t>
            </a:r>
            <a:r>
              <a:rPr b="1" lang="en" sz="2000" u="sng">
                <a:solidFill>
                  <a:srgbClr val="B45F06"/>
                </a:solidFill>
              </a:rPr>
              <a:t> </a:t>
            </a:r>
            <a:r>
              <a:rPr lang="en" sz="2000">
                <a:solidFill>
                  <a:srgbClr val="B45F06"/>
                </a:solidFill>
              </a:rPr>
              <a:t>users.</a:t>
            </a: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Char char="■"/>
            </a:pPr>
            <a:r>
              <a:rPr lang="en" sz="1600">
                <a:solidFill>
                  <a:srgbClr val="B45F06"/>
                </a:solidFill>
              </a:rPr>
              <a:t>Which Elite user attributes differ from the non-Elite?</a:t>
            </a: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Char char="■"/>
            </a:pPr>
            <a:r>
              <a:rPr lang="en" sz="1600">
                <a:solidFill>
                  <a:srgbClr val="B45F06"/>
                </a:solidFill>
              </a:rPr>
              <a:t>Optimizing these attributes may benefit a fake profile.</a:t>
            </a: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45F06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Char char="★"/>
            </a:pPr>
            <a:r>
              <a:rPr lang="en" sz="2000">
                <a:solidFill>
                  <a:srgbClr val="B45F06"/>
                </a:solidFill>
              </a:rPr>
              <a:t>Future work: Scrape filtered reviews, check how many are Elite.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00" y="2483075"/>
            <a:ext cx="3267100" cy="58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800" y="923825"/>
            <a:ext cx="2524599" cy="16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87" y="1181175"/>
            <a:ext cx="4400772" cy="2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950" y="1162025"/>
            <a:ext cx="4185350" cy="24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CC0000"/>
                </a:solidFill>
              </a:rPr>
              <a:t>ELITE  vs. NON-ELITE ATTRIBUTES: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53675" y="3632200"/>
            <a:ext cx="82437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B45F06"/>
              </a:buClr>
              <a:buSzPct val="100000"/>
              <a:buChar char="★"/>
            </a:pPr>
            <a:r>
              <a:rPr b="1" lang="en" sz="1800" u="sng">
                <a:solidFill>
                  <a:srgbClr val="B45F06"/>
                </a:solidFill>
              </a:rPr>
              <a:t>No difference</a:t>
            </a:r>
            <a:r>
              <a:rPr b="1" lang="en" sz="1800">
                <a:solidFill>
                  <a:srgbClr val="B45F06"/>
                </a:solidFill>
              </a:rPr>
              <a:t>: # of reviews posted  AND # of unique review locations (by state).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★"/>
            </a:pPr>
            <a:r>
              <a:rPr b="1" lang="en" sz="1800" u="sng">
                <a:solidFill>
                  <a:schemeClr val="accent2"/>
                </a:solidFill>
              </a:rPr>
              <a:t>Significant difference</a:t>
            </a:r>
            <a:r>
              <a:rPr b="1" lang="en" sz="1800">
                <a:solidFill>
                  <a:schemeClr val="accent2"/>
                </a:solidFill>
              </a:rPr>
              <a:t>: # of friends AND # of photos.</a:t>
            </a:r>
          </a:p>
        </p:txBody>
      </p:sp>
      <p:sp>
        <p:nvSpPr>
          <p:cNvPr id="245" name="Shape 245"/>
          <p:cNvSpPr/>
          <p:nvPr/>
        </p:nvSpPr>
        <p:spPr>
          <a:xfrm>
            <a:off x="1675050" y="1811600"/>
            <a:ext cx="1711500" cy="149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084525" y="1811600"/>
            <a:ext cx="1711500" cy="149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55300"/>
            <a:ext cx="4293890" cy="23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600" y="1230074"/>
            <a:ext cx="4339200" cy="24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CC0000"/>
                </a:solidFill>
              </a:rPr>
              <a:t>ELITE vs. NON-ELITE RATING BEHAVIOUR: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353675" y="3867625"/>
            <a:ext cx="78636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★"/>
            </a:pPr>
            <a:r>
              <a:rPr b="1" lang="en" sz="1800" u="sng">
                <a:solidFill>
                  <a:schemeClr val="accent2"/>
                </a:solidFill>
              </a:rPr>
              <a:t>Significant difference</a:t>
            </a:r>
            <a:r>
              <a:rPr b="1" lang="en" sz="1800">
                <a:solidFill>
                  <a:schemeClr val="accent2"/>
                </a:solidFill>
              </a:rPr>
              <a:t>: Elite users give more diverse star-ratings.</a:t>
            </a: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■"/>
            </a:pPr>
            <a:r>
              <a:rPr b="1" lang="en" sz="1800">
                <a:solidFill>
                  <a:schemeClr val="accent2"/>
                </a:solidFill>
              </a:rPr>
              <a:t>Possibly indicative of more nuanced/quality reviews.</a:t>
            </a:r>
          </a:p>
        </p:txBody>
      </p:sp>
      <p:sp>
        <p:nvSpPr>
          <p:cNvPr id="256" name="Shape 256"/>
          <p:cNvSpPr/>
          <p:nvPr/>
        </p:nvSpPr>
        <p:spPr>
          <a:xfrm>
            <a:off x="1465675" y="1693250"/>
            <a:ext cx="2731200" cy="164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5987775" y="1638625"/>
            <a:ext cx="2731200" cy="17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849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REVIEW POSTING EXPERIMENTS: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260575" y="847625"/>
            <a:ext cx="8520600" cy="10389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>
                <a:solidFill>
                  <a:srgbClr val="CC0000"/>
                </a:solidFill>
              </a:rPr>
              <a:t>Testcase 0: Identifying Threshold &amp; Boundary Conditions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P</a:t>
            </a:r>
            <a:r>
              <a:rPr lang="en" sz="1400">
                <a:solidFill>
                  <a:srgbClr val="434343"/>
                </a:solidFill>
              </a:rPr>
              <a:t>o</a:t>
            </a:r>
            <a:r>
              <a:rPr lang="en" sz="1400">
                <a:solidFill>
                  <a:srgbClr val="434343"/>
                </a:solidFill>
              </a:rPr>
              <a:t>sted 10, 20, 30, 40, 50 and 60 reviews from different newly created users</a:t>
            </a:r>
            <a:r>
              <a:rPr lang="en" sz="1400">
                <a:solidFill>
                  <a:srgbClr val="434343"/>
                </a:solidFill>
              </a:rPr>
              <a:t>.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311700" y="2952975"/>
            <a:ext cx="52035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  <a:buChar char="★"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Most reviews filtered out in </a:t>
            </a:r>
            <a:r>
              <a:rPr b="1" i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24 hours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  <a:buChar char="★"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Does not guarantee recommendation: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  <a:buChar char="○"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Less than 10 reviews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  <a:buChar char="○"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Review Voting (Cool, funny or useful)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  <a:buChar char="○"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Business Owner’s Reply 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  <a:buChar char="★"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Interesting cases: Menu items and chocolate box</a:t>
            </a:r>
          </a:p>
        </p:txBody>
      </p:sp>
      <p:grpSp>
        <p:nvGrpSpPr>
          <p:cNvPr id="265" name="Shape 265"/>
          <p:cNvGrpSpPr/>
          <p:nvPr/>
        </p:nvGrpSpPr>
        <p:grpSpPr>
          <a:xfrm>
            <a:off x="0" y="1891200"/>
            <a:ext cx="5412125" cy="986325"/>
            <a:chOff x="355525" y="2462150"/>
            <a:chExt cx="5412125" cy="986325"/>
          </a:xfrm>
        </p:grpSpPr>
        <p:pic>
          <p:nvPicPr>
            <p:cNvPr id="266" name="Shape 2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525" y="2462150"/>
              <a:ext cx="1351624" cy="98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Shape 267"/>
            <p:cNvSpPr txBox="1"/>
            <p:nvPr/>
          </p:nvSpPr>
          <p:spPr>
            <a:xfrm>
              <a:off x="1559250" y="2682262"/>
              <a:ext cx="420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CC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Findings: </a:t>
              </a:r>
            </a:p>
          </p:txBody>
        </p:sp>
      </p:grpSp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199" y="1994575"/>
            <a:ext cx="3649799" cy="2958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Shape 269"/>
          <p:cNvGrpSpPr/>
          <p:nvPr/>
        </p:nvGrpSpPr>
        <p:grpSpPr>
          <a:xfrm>
            <a:off x="5494199" y="2031024"/>
            <a:ext cx="3649795" cy="2785407"/>
            <a:chOff x="207668" y="378004"/>
            <a:chExt cx="4356404" cy="3473076"/>
          </a:xfrm>
        </p:grpSpPr>
        <p:pic>
          <p:nvPicPr>
            <p:cNvPr id="270" name="Shape 270"/>
            <p:cNvPicPr preferRelativeResize="0"/>
            <p:nvPr/>
          </p:nvPicPr>
          <p:blipFill rotWithShape="1">
            <a:blip r:embed="rId5">
              <a:alphaModFix/>
            </a:blip>
            <a:srcRect b="23424" l="34512" r="24444" t="32510"/>
            <a:stretch/>
          </p:blipFill>
          <p:spPr>
            <a:xfrm>
              <a:off x="207668" y="378004"/>
              <a:ext cx="4246598" cy="2721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Shape 271"/>
            <p:cNvSpPr txBox="1"/>
            <p:nvPr/>
          </p:nvSpPr>
          <p:spPr>
            <a:xfrm>
              <a:off x="355673" y="3359981"/>
              <a:ext cx="420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980000"/>
                  </a:solidFill>
                </a:rPr>
                <a:t>A review marked as cool or useful was marked as Not Recommended by Yelp</a:t>
              </a:r>
            </a:p>
          </p:txBody>
        </p:sp>
      </p:grpSp>
      <p:grpSp>
        <p:nvGrpSpPr>
          <p:cNvPr id="272" name="Shape 272"/>
          <p:cNvGrpSpPr/>
          <p:nvPr/>
        </p:nvGrpSpPr>
        <p:grpSpPr>
          <a:xfrm>
            <a:off x="5698594" y="1950698"/>
            <a:ext cx="3375367" cy="2927983"/>
            <a:chOff x="5009525" y="631976"/>
            <a:chExt cx="4357000" cy="3937048"/>
          </a:xfrm>
        </p:grpSpPr>
        <p:pic>
          <p:nvPicPr>
            <p:cNvPr id="273" name="Shape 273"/>
            <p:cNvPicPr preferRelativeResize="0"/>
            <p:nvPr/>
          </p:nvPicPr>
          <p:blipFill rotWithShape="1">
            <a:blip r:embed="rId6">
              <a:alphaModFix/>
            </a:blip>
            <a:srcRect b="0" l="25771" r="26093" t="38210"/>
            <a:stretch/>
          </p:blipFill>
          <p:spPr>
            <a:xfrm>
              <a:off x="5009525" y="631976"/>
              <a:ext cx="3932224" cy="3481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Shape 274"/>
            <p:cNvSpPr txBox="1"/>
            <p:nvPr/>
          </p:nvSpPr>
          <p:spPr>
            <a:xfrm>
              <a:off x="5158125" y="4077925"/>
              <a:ext cx="420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980000"/>
                  </a:solidFill>
                </a:rPr>
                <a:t>A review of a random chocolate box remained on a restaurant’s page for 4 days</a:t>
              </a:r>
            </a:p>
          </p:txBody>
        </p:sp>
      </p:grpSp>
      <p:sp>
        <p:nvSpPr>
          <p:cNvPr id="275" name="Shape 2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Does Yelp perform Sentiment Analysis? </a:t>
            </a: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82" name="Shape 282"/>
          <p:cNvGrpSpPr/>
          <p:nvPr/>
        </p:nvGrpSpPr>
        <p:grpSpPr>
          <a:xfrm>
            <a:off x="311699" y="1266328"/>
            <a:ext cx="2345279" cy="2123668"/>
            <a:chOff x="0" y="1266325"/>
            <a:chExt cx="2308800" cy="2182149"/>
          </a:xfrm>
        </p:grpSpPr>
        <p:pic>
          <p:nvPicPr>
            <p:cNvPr id="283" name="Shape 2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2775" y="1266325"/>
              <a:ext cx="1416474" cy="1416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 txBox="1"/>
            <p:nvPr/>
          </p:nvSpPr>
          <p:spPr>
            <a:xfrm>
              <a:off x="0" y="2796700"/>
              <a:ext cx="23088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>
                  <a:solidFill>
                    <a:srgbClr val="434343"/>
                  </a:solidFill>
                </a:rPr>
                <a:t>User A</a:t>
              </a:r>
              <a:r>
                <a:rPr lang="en">
                  <a:solidFill>
                    <a:srgbClr val="434343"/>
                  </a:solidFill>
                </a:rPr>
                <a:t>: 5 Positive reviews </a:t>
              </a:r>
            </a:p>
          </p:txBody>
        </p:sp>
        <p:pic>
          <p:nvPicPr>
            <p:cNvPr id="285" name="Shape 285"/>
            <p:cNvPicPr preferRelativeResize="0"/>
            <p:nvPr/>
          </p:nvPicPr>
          <p:blipFill rotWithShape="1">
            <a:blip r:embed="rId4">
              <a:alphaModFix/>
            </a:blip>
            <a:srcRect b="81076" l="38080" r="41998" t="3053"/>
            <a:stretch/>
          </p:blipFill>
          <p:spPr>
            <a:xfrm>
              <a:off x="311700" y="3097775"/>
              <a:ext cx="1237199" cy="35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Shape 286"/>
          <p:cNvGrpSpPr/>
          <p:nvPr/>
        </p:nvGrpSpPr>
        <p:grpSpPr>
          <a:xfrm>
            <a:off x="2812825" y="1210875"/>
            <a:ext cx="4208400" cy="2179124"/>
            <a:chOff x="2695925" y="1210875"/>
            <a:chExt cx="4208400" cy="2179124"/>
          </a:xfrm>
        </p:grpSpPr>
        <p:pic>
          <p:nvPicPr>
            <p:cNvPr id="287" name="Shape 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67800" y="1210875"/>
              <a:ext cx="1477787" cy="147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Shape 288"/>
            <p:cNvSpPr txBox="1"/>
            <p:nvPr/>
          </p:nvSpPr>
          <p:spPr>
            <a:xfrm>
              <a:off x="2695925" y="2747125"/>
              <a:ext cx="420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/>
                <a:t>User B: </a:t>
              </a:r>
              <a:r>
                <a:rPr lang="en"/>
                <a:t>5 Negative reviews</a:t>
              </a:r>
            </a:p>
          </p:txBody>
        </p:sp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b="84165" l="39113" r="38988" t="0"/>
            <a:stretch/>
          </p:blipFill>
          <p:spPr>
            <a:xfrm>
              <a:off x="3265824" y="3067549"/>
              <a:ext cx="1207375" cy="3224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Shape 290"/>
          <p:cNvGrpSpPr/>
          <p:nvPr/>
        </p:nvGrpSpPr>
        <p:grpSpPr>
          <a:xfrm>
            <a:off x="5925250" y="1266324"/>
            <a:ext cx="4208400" cy="2082800"/>
            <a:chOff x="5925250" y="1266324"/>
            <a:chExt cx="4208400" cy="2082800"/>
          </a:xfrm>
        </p:grpSpPr>
        <p:pic>
          <p:nvPicPr>
            <p:cNvPr id="291" name="Shape 2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46724" y="1266324"/>
              <a:ext cx="1477799" cy="147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Shape 292"/>
            <p:cNvSpPr txBox="1"/>
            <p:nvPr/>
          </p:nvSpPr>
          <p:spPr>
            <a:xfrm>
              <a:off x="5925250" y="2858025"/>
              <a:ext cx="420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/>
                <a:t>User C: </a:t>
              </a:r>
              <a:r>
                <a:rPr lang="en"/>
                <a:t>3 natural reviews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/>
                <a:t>  </a:t>
              </a:r>
              <a:r>
                <a:rPr lang="en" sz="1200"/>
                <a:t>1 of User A &amp; 1 of User B</a:t>
              </a:r>
            </a:p>
          </p:txBody>
        </p:sp>
      </p:grpSp>
      <p:sp>
        <p:nvSpPr>
          <p:cNvPr id="293" name="Shape 293"/>
          <p:cNvSpPr txBox="1"/>
          <p:nvPr/>
        </p:nvSpPr>
        <p:spPr>
          <a:xfrm>
            <a:off x="920575" y="3550775"/>
            <a:ext cx="41205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Char char="➔"/>
            </a:pPr>
            <a:r>
              <a:rPr b="1" lang="en">
                <a:solidFill>
                  <a:srgbClr val="FF0000"/>
                </a:solidFill>
              </a:rPr>
              <a:t>Removed within 24 hours</a:t>
            </a:r>
          </a:p>
          <a:p>
            <a:pPr indent="-228600" lvl="0" marL="457200">
              <a:spcBef>
                <a:spcPts val="0"/>
              </a:spcBef>
              <a:buClr>
                <a:srgbClr val="FF0000"/>
              </a:buClr>
              <a:buChar char="➔"/>
            </a:pPr>
            <a:r>
              <a:rPr b="1" lang="en">
                <a:solidFill>
                  <a:srgbClr val="FF0000"/>
                </a:solidFill>
              </a:rPr>
              <a:t>Business representatives replied in some cases pointing the discrepancy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5611100" y="3550775"/>
            <a:ext cx="3448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Char char="➔"/>
            </a:pPr>
            <a:r>
              <a:rPr b="1" lang="en">
                <a:solidFill>
                  <a:srgbClr val="FF0000"/>
                </a:solidFill>
              </a:rPr>
              <a:t>Conflicting Reviews removed within 48 hours</a:t>
            </a:r>
          </a:p>
          <a:p>
            <a:pPr indent="-228600" lvl="0" marL="457200">
              <a:spcBef>
                <a:spcPts val="0"/>
              </a:spcBef>
              <a:buClr>
                <a:srgbClr val="FF0000"/>
              </a:buClr>
              <a:buChar char="➔"/>
            </a:pPr>
            <a:r>
              <a:rPr b="1" lang="en">
                <a:solidFill>
                  <a:srgbClr val="FF0000"/>
                </a:solidFill>
              </a:rPr>
              <a:t>Natural Reviews remained for 12 days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1822350" y="928175"/>
            <a:ext cx="5122221" cy="3744899"/>
            <a:chOff x="1822350" y="928175"/>
            <a:chExt cx="5122221" cy="3744899"/>
          </a:xfrm>
        </p:grpSpPr>
        <p:pic>
          <p:nvPicPr>
            <p:cNvPr id="296" name="Shape 2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22350" y="928175"/>
              <a:ext cx="5122221" cy="339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 txBox="1"/>
            <p:nvPr/>
          </p:nvSpPr>
          <p:spPr>
            <a:xfrm>
              <a:off x="2031100" y="4325075"/>
              <a:ext cx="42084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100">
                  <a:solidFill>
                    <a:srgbClr val="980000"/>
                  </a:solidFill>
                </a:rPr>
                <a:t>A business representative replied pointing out the conflicting nature of review text and rating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1308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                          Do profile picture and bio matter?</a:t>
            </a:r>
          </a:p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3731" l="12900" r="11393" t="4136"/>
          <a:stretch/>
        </p:blipFill>
        <p:spPr>
          <a:xfrm>
            <a:off x="160750" y="130850"/>
            <a:ext cx="2608275" cy="3174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Shape 305"/>
          <p:cNvGrpSpPr/>
          <p:nvPr/>
        </p:nvGrpSpPr>
        <p:grpSpPr>
          <a:xfrm>
            <a:off x="4315658" y="904301"/>
            <a:ext cx="1558235" cy="841548"/>
            <a:chOff x="3061275" y="942450"/>
            <a:chExt cx="1782674" cy="979000"/>
          </a:xfrm>
        </p:grpSpPr>
        <p:pic>
          <p:nvPicPr>
            <p:cNvPr id="306" name="Shape 3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1275" y="942450"/>
              <a:ext cx="979000" cy="9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Shape 307"/>
            <p:cNvPicPr preferRelativeResize="0"/>
            <p:nvPr/>
          </p:nvPicPr>
          <p:blipFill rotWithShape="1">
            <a:blip r:embed="rId5">
              <a:alphaModFix/>
            </a:blip>
            <a:srcRect b="15196" l="44926" r="5644" t="31963"/>
            <a:stretch/>
          </p:blipFill>
          <p:spPr>
            <a:xfrm>
              <a:off x="3996450" y="978950"/>
              <a:ext cx="847499" cy="90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Shape 308"/>
            <p:cNvSpPr/>
            <p:nvPr/>
          </p:nvSpPr>
          <p:spPr>
            <a:xfrm>
              <a:off x="3236600" y="1315100"/>
              <a:ext cx="635700" cy="570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4148775" y="1371206"/>
              <a:ext cx="635700" cy="4578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4315658" y="1895914"/>
            <a:ext cx="1558235" cy="841548"/>
            <a:chOff x="3263583" y="1914176"/>
            <a:chExt cx="1558235" cy="841548"/>
          </a:xfrm>
        </p:grpSpPr>
        <p:grpSp>
          <p:nvGrpSpPr>
            <p:cNvPr id="311" name="Shape 311"/>
            <p:cNvGrpSpPr/>
            <p:nvPr/>
          </p:nvGrpSpPr>
          <p:grpSpPr>
            <a:xfrm>
              <a:off x="3263583" y="1914176"/>
              <a:ext cx="1558235" cy="841548"/>
              <a:chOff x="3061275" y="942450"/>
              <a:chExt cx="1782674" cy="979000"/>
            </a:xfrm>
          </p:grpSpPr>
          <p:pic>
            <p:nvPicPr>
              <p:cNvPr id="312" name="Shape 31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061275" y="942450"/>
                <a:ext cx="979000" cy="97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Shape 313"/>
              <p:cNvPicPr preferRelativeResize="0"/>
              <p:nvPr/>
            </p:nvPicPr>
            <p:blipFill rotWithShape="1">
              <a:blip r:embed="rId5">
                <a:alphaModFix/>
              </a:blip>
              <a:srcRect b="15196" l="44926" r="5644" t="31963"/>
              <a:stretch/>
            </p:blipFill>
            <p:spPr>
              <a:xfrm>
                <a:off x="3996450" y="978950"/>
                <a:ext cx="847499" cy="905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4" name="Shape 314"/>
              <p:cNvSpPr/>
              <p:nvPr/>
            </p:nvSpPr>
            <p:spPr>
              <a:xfrm>
                <a:off x="4148775" y="1371206"/>
                <a:ext cx="635700" cy="457800"/>
              </a:xfrm>
              <a:prstGeom prst="mathMultiply">
                <a:avLst>
                  <a:gd fmla="val 23520" name="adj1"/>
                </a:avLst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15" name="Shape 3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04581" y="2287299"/>
              <a:ext cx="377693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Shape 316"/>
          <p:cNvGrpSpPr/>
          <p:nvPr/>
        </p:nvGrpSpPr>
        <p:grpSpPr>
          <a:xfrm>
            <a:off x="4315658" y="2887514"/>
            <a:ext cx="1558235" cy="841548"/>
            <a:chOff x="3263583" y="2924039"/>
            <a:chExt cx="1558235" cy="841548"/>
          </a:xfrm>
        </p:grpSpPr>
        <p:grpSp>
          <p:nvGrpSpPr>
            <p:cNvPr id="317" name="Shape 317"/>
            <p:cNvGrpSpPr/>
            <p:nvPr/>
          </p:nvGrpSpPr>
          <p:grpSpPr>
            <a:xfrm>
              <a:off x="3263583" y="2924039"/>
              <a:ext cx="1558235" cy="841548"/>
              <a:chOff x="3061275" y="942450"/>
              <a:chExt cx="1782674" cy="979000"/>
            </a:xfrm>
          </p:grpSpPr>
          <p:pic>
            <p:nvPicPr>
              <p:cNvPr id="318" name="Shape 3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061275" y="942450"/>
                <a:ext cx="979000" cy="97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Shape 319"/>
              <p:cNvPicPr preferRelativeResize="0"/>
              <p:nvPr/>
            </p:nvPicPr>
            <p:blipFill rotWithShape="1">
              <a:blip r:embed="rId5">
                <a:alphaModFix/>
              </a:blip>
              <a:srcRect b="15196" l="44926" r="5644" t="31963"/>
              <a:stretch/>
            </p:blipFill>
            <p:spPr>
              <a:xfrm>
                <a:off x="3996450" y="978950"/>
                <a:ext cx="847499" cy="905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0" name="Shape 320"/>
              <p:cNvSpPr/>
              <p:nvPr/>
            </p:nvSpPr>
            <p:spPr>
              <a:xfrm>
                <a:off x="3236600" y="1315100"/>
                <a:ext cx="635700" cy="570000"/>
              </a:xfrm>
              <a:prstGeom prst="mathMultiply">
                <a:avLst>
                  <a:gd fmla="val 23520" name="adj1"/>
                </a:avLst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21" name="Shape 3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97181" y="3305174"/>
              <a:ext cx="377693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Shape 322"/>
          <p:cNvGrpSpPr/>
          <p:nvPr/>
        </p:nvGrpSpPr>
        <p:grpSpPr>
          <a:xfrm>
            <a:off x="4315658" y="3879126"/>
            <a:ext cx="1558235" cy="841548"/>
            <a:chOff x="3263583" y="4014326"/>
            <a:chExt cx="1558235" cy="841548"/>
          </a:xfrm>
        </p:grpSpPr>
        <p:grpSp>
          <p:nvGrpSpPr>
            <p:cNvPr id="323" name="Shape 323"/>
            <p:cNvGrpSpPr/>
            <p:nvPr/>
          </p:nvGrpSpPr>
          <p:grpSpPr>
            <a:xfrm>
              <a:off x="3263583" y="4014326"/>
              <a:ext cx="1558235" cy="841548"/>
              <a:chOff x="3263583" y="1914176"/>
              <a:chExt cx="1558235" cy="841548"/>
            </a:xfrm>
          </p:grpSpPr>
          <p:grpSp>
            <p:nvGrpSpPr>
              <p:cNvPr id="324" name="Shape 324"/>
              <p:cNvGrpSpPr/>
              <p:nvPr/>
            </p:nvGrpSpPr>
            <p:grpSpPr>
              <a:xfrm>
                <a:off x="3263583" y="1914176"/>
                <a:ext cx="1558235" cy="841548"/>
                <a:chOff x="3061275" y="942450"/>
                <a:chExt cx="1782674" cy="979000"/>
              </a:xfrm>
            </p:grpSpPr>
            <p:pic>
              <p:nvPicPr>
                <p:cNvPr id="325" name="Shape 32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061275" y="942450"/>
                  <a:ext cx="979000" cy="979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6" name="Shape 32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15196" l="44926" r="5644" t="31963"/>
                <a:stretch/>
              </p:blipFill>
              <p:spPr>
                <a:xfrm>
                  <a:off x="3996450" y="978950"/>
                  <a:ext cx="847499" cy="905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27" name="Shape 3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304581" y="2287299"/>
                <a:ext cx="377693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8" name="Shape 3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32681" y="4403999"/>
              <a:ext cx="377693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Shape 329"/>
          <p:cNvSpPr txBox="1"/>
          <p:nvPr/>
        </p:nvSpPr>
        <p:spPr>
          <a:xfrm>
            <a:off x="460250" y="3667625"/>
            <a:ext cx="3726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4A86E8"/>
              </a:buClr>
              <a:buSzPct val="100000"/>
              <a:buChar char="★"/>
            </a:pPr>
            <a:r>
              <a:rPr b="1" lang="en" sz="1800">
                <a:solidFill>
                  <a:srgbClr val="4A86E8"/>
                </a:solidFill>
              </a:rPr>
              <a:t>Posted 3 identical reviews</a:t>
            </a:r>
          </a:p>
          <a:p>
            <a:pPr indent="-342900" lvl="0" marL="457200">
              <a:spcBef>
                <a:spcPts val="0"/>
              </a:spcBef>
              <a:buClr>
                <a:srgbClr val="4A86E8"/>
              </a:buClr>
              <a:buSzPct val="100000"/>
              <a:buChar char="★"/>
            </a:pPr>
            <a:r>
              <a:rPr b="1" lang="en" sz="1800">
                <a:solidFill>
                  <a:srgbClr val="4A86E8"/>
                </a:solidFill>
              </a:rPr>
              <a:t>Posted 5 more reviews after 2 days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959950" y="904300"/>
            <a:ext cx="30612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38761D"/>
              </a:buClr>
              <a:buChar char="★"/>
            </a:pPr>
            <a:r>
              <a:rPr b="1" lang="en">
                <a:solidFill>
                  <a:srgbClr val="38761D"/>
                </a:solidFill>
              </a:rPr>
              <a:t>1 remained after 5 days;</a:t>
            </a:r>
          </a:p>
          <a:p>
            <a:pPr indent="-228600" lvl="0" marL="457200">
              <a:spcBef>
                <a:spcPts val="0"/>
              </a:spcBef>
              <a:buClr>
                <a:srgbClr val="38761D"/>
              </a:buClr>
              <a:buChar char="★"/>
            </a:pPr>
            <a:r>
              <a:rPr b="1" lang="en">
                <a:solidFill>
                  <a:srgbClr val="38761D"/>
                </a:solidFill>
              </a:rPr>
              <a:t>1 after 2 weeks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5993700" y="1939775"/>
            <a:ext cx="29937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38761D"/>
              </a:buClr>
              <a:buChar char="★"/>
            </a:pPr>
            <a:r>
              <a:rPr b="1" lang="en">
                <a:solidFill>
                  <a:srgbClr val="38761D"/>
                </a:solidFill>
              </a:rPr>
              <a:t>4 remained after 5 days</a:t>
            </a:r>
          </a:p>
          <a:p>
            <a:pPr indent="-228600" lvl="0" marL="457200" rtl="0">
              <a:spcBef>
                <a:spcPts val="0"/>
              </a:spcBef>
              <a:buClr>
                <a:srgbClr val="38761D"/>
              </a:buClr>
              <a:buChar char="★"/>
            </a:pPr>
            <a:r>
              <a:rPr b="1" lang="en">
                <a:solidFill>
                  <a:srgbClr val="38761D"/>
                </a:solidFill>
              </a:rPr>
              <a:t>2 after 2 weeks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5993700" y="3011775"/>
            <a:ext cx="30612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38761D"/>
              </a:buClr>
              <a:buChar char="★"/>
            </a:pPr>
            <a:r>
              <a:rPr b="1" lang="en">
                <a:solidFill>
                  <a:srgbClr val="38761D"/>
                </a:solidFill>
              </a:rPr>
              <a:t>4 remained after 5 days;</a:t>
            </a:r>
          </a:p>
          <a:p>
            <a:pPr indent="-228600" lvl="0" marL="457200" rtl="0">
              <a:spcBef>
                <a:spcPts val="0"/>
              </a:spcBef>
              <a:buClr>
                <a:srgbClr val="38761D"/>
              </a:buClr>
              <a:buChar char="★"/>
            </a:pPr>
            <a:r>
              <a:rPr b="1" lang="en">
                <a:solidFill>
                  <a:srgbClr val="38761D"/>
                </a:solidFill>
              </a:rPr>
              <a:t>1 after 2 weeks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6053100" y="3945300"/>
            <a:ext cx="2942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38761D"/>
              </a:buClr>
              <a:buChar char="★"/>
            </a:pPr>
            <a:r>
              <a:rPr b="1" lang="en">
                <a:solidFill>
                  <a:srgbClr val="38761D"/>
                </a:solidFill>
              </a:rPr>
              <a:t>7 remained after 5 days;</a:t>
            </a:r>
          </a:p>
          <a:p>
            <a:pPr indent="-228600" lvl="0" marL="457200" rtl="0">
              <a:spcBef>
                <a:spcPts val="0"/>
              </a:spcBef>
              <a:buClr>
                <a:srgbClr val="38761D"/>
              </a:buClr>
              <a:buChar char="★"/>
            </a:pPr>
            <a:r>
              <a:rPr b="1" lang="en">
                <a:solidFill>
                  <a:srgbClr val="38761D"/>
                </a:solidFill>
              </a:rPr>
              <a:t>7 after 2 weeks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101625"/>
            <a:ext cx="88323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CC0000"/>
                </a:solidFill>
              </a:rPr>
              <a:t>Does Yelp keep a hash value of all the reviews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CC0000"/>
                </a:solidFill>
              </a:rPr>
              <a:t>posted under a business?</a:t>
            </a:r>
          </a:p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700" y="1532699"/>
            <a:ext cx="2225949" cy="115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Shape 341"/>
          <p:cNvGrpSpPr/>
          <p:nvPr/>
        </p:nvGrpSpPr>
        <p:grpSpPr>
          <a:xfrm>
            <a:off x="550425" y="1266325"/>
            <a:ext cx="1328775" cy="1751225"/>
            <a:chOff x="550425" y="1266325"/>
            <a:chExt cx="1328775" cy="1751225"/>
          </a:xfrm>
        </p:grpSpPr>
        <p:pic>
          <p:nvPicPr>
            <p:cNvPr id="342" name="Shape 3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0425" y="1266325"/>
              <a:ext cx="1328775" cy="132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Shape 3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5374" y="2658924"/>
              <a:ext cx="358599" cy="3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Shape 3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26599" y="2658924"/>
              <a:ext cx="358599" cy="3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Shape 3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88574" y="2658924"/>
              <a:ext cx="358599" cy="358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Shape 346"/>
          <p:cNvGrpSpPr/>
          <p:nvPr/>
        </p:nvGrpSpPr>
        <p:grpSpPr>
          <a:xfrm>
            <a:off x="7000150" y="1267750"/>
            <a:ext cx="1328774" cy="1687400"/>
            <a:chOff x="6576400" y="1236575"/>
            <a:chExt cx="1328774" cy="1687400"/>
          </a:xfrm>
        </p:grpSpPr>
        <p:pic>
          <p:nvPicPr>
            <p:cNvPr id="347" name="Shape 3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76400" y="1236575"/>
              <a:ext cx="1328774" cy="1328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Shape 3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61487" y="2565349"/>
              <a:ext cx="358599" cy="358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Shape 349"/>
          <p:cNvGrpSpPr/>
          <p:nvPr/>
        </p:nvGrpSpPr>
        <p:grpSpPr>
          <a:xfrm>
            <a:off x="3253050" y="3413875"/>
            <a:ext cx="2178424" cy="1461224"/>
            <a:chOff x="3253050" y="3413875"/>
            <a:chExt cx="2178424" cy="1461224"/>
          </a:xfrm>
        </p:grpSpPr>
        <p:pic>
          <p:nvPicPr>
            <p:cNvPr id="350" name="Shape 3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53050" y="3413875"/>
              <a:ext cx="1461224" cy="146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Shape 3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72874" y="4416624"/>
              <a:ext cx="358599" cy="3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Shape 3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48549" y="4416624"/>
              <a:ext cx="358599" cy="3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Shape 3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7149" y="4416624"/>
              <a:ext cx="358599" cy="3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Shape 3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4274" y="4416624"/>
              <a:ext cx="358599" cy="35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Shape 355"/>
          <p:cNvSpPr/>
          <p:nvPr/>
        </p:nvSpPr>
        <p:spPr>
          <a:xfrm>
            <a:off x="1879200" y="1890375"/>
            <a:ext cx="1234800" cy="37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5765350" y="1930575"/>
            <a:ext cx="1190100" cy="29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1548490">
            <a:off x="4225457" y="2769307"/>
            <a:ext cx="233600" cy="730583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AGENDA: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923825"/>
            <a:ext cx="8520600" cy="364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★"/>
            </a:pPr>
            <a:r>
              <a:rPr lang="en" sz="2000"/>
              <a:t>Overview -  Let’s Talk Numbers</a:t>
            </a:r>
          </a:p>
          <a:p>
            <a:pPr indent="-355600" lvl="0" marL="457200">
              <a:lnSpc>
                <a:spcPct val="200000"/>
              </a:lnSpc>
              <a:spcBef>
                <a:spcPts val="0"/>
              </a:spcBef>
              <a:buSzPct val="100000"/>
              <a:buChar char="★"/>
            </a:pPr>
            <a:r>
              <a:rPr lang="en" sz="2000"/>
              <a:t>Motivation &amp; Proposed Approach</a:t>
            </a:r>
          </a:p>
          <a:p>
            <a:pPr indent="-355600" lvl="0" marL="457200">
              <a:lnSpc>
                <a:spcPct val="200000"/>
              </a:lnSpc>
              <a:spcBef>
                <a:spcPts val="0"/>
              </a:spcBef>
              <a:buSzPct val="100000"/>
              <a:buChar char="★"/>
            </a:pPr>
            <a:r>
              <a:rPr lang="en" sz="2000"/>
              <a:t>Experimental Evaluation</a:t>
            </a:r>
          </a:p>
          <a:p>
            <a:pPr indent="-342900" lvl="1" marL="914400">
              <a:lnSpc>
                <a:spcPct val="200000"/>
              </a:lnSpc>
              <a:spcBef>
                <a:spcPts val="0"/>
              </a:spcBef>
              <a:buSzPct val="100000"/>
              <a:buChar char="○"/>
            </a:pPr>
            <a:r>
              <a:rPr lang="en" sz="1800"/>
              <a:t>Data Analysis</a:t>
            </a:r>
          </a:p>
          <a:p>
            <a:pPr indent="-342900" lvl="1" marL="914400">
              <a:lnSpc>
                <a:spcPct val="200000"/>
              </a:lnSpc>
              <a:spcBef>
                <a:spcPts val="0"/>
              </a:spcBef>
              <a:buSzPct val="100000"/>
              <a:buChar char="○"/>
            </a:pPr>
            <a:r>
              <a:rPr lang="en" sz="1800"/>
              <a:t>Review Posting</a:t>
            </a:r>
          </a:p>
          <a:p>
            <a:pPr indent="-355600" lvl="0" marL="457200">
              <a:lnSpc>
                <a:spcPct val="200000"/>
              </a:lnSpc>
              <a:spcBef>
                <a:spcPts val="0"/>
              </a:spcBef>
              <a:buSzPct val="100000"/>
              <a:buChar char="★"/>
            </a:pPr>
            <a:r>
              <a:rPr lang="en" sz="2000"/>
              <a:t>Conclusion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1089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OTHER INTERESTING FINDINGS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4979575" y="3217250"/>
            <a:ext cx="491700" cy="13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   </a:t>
            </a:r>
          </a:p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25" y="-292725"/>
            <a:ext cx="1818875" cy="18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348375" y="1782800"/>
            <a:ext cx="48363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  <a:buChar char="★"/>
            </a:pPr>
            <a:r>
              <a:rPr b="1"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 NOTIFICATION</a:t>
            </a: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when a review is marked as not recommended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237975" y="3269725"/>
            <a:ext cx="50571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  <a:buChar char="★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More than 10 business representatives replied to our reviews exhibiting the importance of Yelp ratings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/>
        </p:nvSpPr>
        <p:spPr>
          <a:xfrm>
            <a:off x="4087050" y="551475"/>
            <a:ext cx="4934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69" name="Shape 369"/>
          <p:cNvGrpSpPr/>
          <p:nvPr/>
        </p:nvGrpSpPr>
        <p:grpSpPr>
          <a:xfrm>
            <a:off x="348375" y="2527350"/>
            <a:ext cx="8124070" cy="2135874"/>
            <a:chOff x="348375" y="2527350"/>
            <a:chExt cx="8124070" cy="2135874"/>
          </a:xfrm>
        </p:grpSpPr>
        <p:pic>
          <p:nvPicPr>
            <p:cNvPr descr="Capture.PNG" id="370" name="Shape 3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52050" y="3077799"/>
              <a:ext cx="3520395" cy="158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Shape 371"/>
            <p:cNvSpPr txBox="1"/>
            <p:nvPr/>
          </p:nvSpPr>
          <p:spPr>
            <a:xfrm>
              <a:off x="348375" y="2527350"/>
              <a:ext cx="47814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434343"/>
                </a:buClr>
                <a:buSzPct val="100000"/>
                <a:buFont typeface="Open Sans"/>
                <a:buChar char="★"/>
              </a:pPr>
              <a:r>
                <a:rPr lang="en" sz="1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A user’s profile always shows the number of reviews </a:t>
              </a:r>
              <a:r>
                <a:rPr lang="en" sz="1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written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Shape 372"/>
          <p:cNvGrpSpPr/>
          <p:nvPr/>
        </p:nvGrpSpPr>
        <p:grpSpPr>
          <a:xfrm>
            <a:off x="348375" y="1113400"/>
            <a:ext cx="8124074" cy="1743274"/>
            <a:chOff x="348375" y="1113400"/>
            <a:chExt cx="8124074" cy="1743274"/>
          </a:xfrm>
        </p:grpSpPr>
        <p:grpSp>
          <p:nvGrpSpPr>
            <p:cNvPr id="373" name="Shape 373"/>
            <p:cNvGrpSpPr/>
            <p:nvPr/>
          </p:nvGrpSpPr>
          <p:grpSpPr>
            <a:xfrm>
              <a:off x="348375" y="1113400"/>
              <a:ext cx="8124074" cy="1743274"/>
              <a:chOff x="348375" y="1113400"/>
              <a:chExt cx="8124074" cy="1743274"/>
            </a:xfrm>
          </p:grpSpPr>
          <p:pic>
            <p:nvPicPr>
              <p:cNvPr id="374" name="Shape 37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14149" y="1271249"/>
                <a:ext cx="3358299" cy="1585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5" name="Shape 375"/>
              <p:cNvSpPr txBox="1"/>
              <p:nvPr/>
            </p:nvSpPr>
            <p:spPr>
              <a:xfrm>
                <a:off x="348375" y="1113400"/>
                <a:ext cx="3934500" cy="65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-342900" lvl="0" marL="457200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434343"/>
                  </a:buClr>
                  <a:buSzPct val="100000"/>
                  <a:buFont typeface="Open Sans"/>
                  <a:buChar char="★"/>
                </a:pPr>
                <a:r>
                  <a:rPr lang="en" sz="18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All reviews are </a:t>
                </a:r>
                <a:r>
                  <a:rPr b="1" lang="en" sz="18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LIVE</a:t>
                </a:r>
                <a:r>
                  <a:rPr lang="en" sz="18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on Yelp for at least a few hours</a:t>
                </a:r>
              </a:p>
            </p:txBody>
          </p:sp>
        </p:grpSp>
        <p:sp>
          <p:nvSpPr>
            <p:cNvPr id="376" name="Shape 376"/>
            <p:cNvSpPr/>
            <p:nvPr/>
          </p:nvSpPr>
          <p:spPr>
            <a:xfrm>
              <a:off x="5778750" y="1393450"/>
              <a:ext cx="662700" cy="95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70375" y="1907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CONCLUSION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370375" y="997525"/>
            <a:ext cx="8607300" cy="374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★"/>
            </a:pPr>
            <a:r>
              <a:rPr lang="en"/>
              <a:t>Yelp review filtering is heavily based on </a:t>
            </a:r>
            <a:r>
              <a:rPr b="1" lang="en">
                <a:solidFill>
                  <a:srgbClr val="CC0000"/>
                </a:solidFill>
              </a:rPr>
              <a:t>Trusted User Activity -Yelp Footprint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★"/>
            </a:pPr>
            <a:r>
              <a:rPr b="1" lang="en">
                <a:solidFill>
                  <a:srgbClr val="CC0000"/>
                </a:solidFill>
              </a:rPr>
              <a:t>For an Adversary:</a:t>
            </a:r>
            <a:r>
              <a:rPr lang="en"/>
              <a:t> Build a trusted user account &amp; then cause harm with fake reviews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★"/>
            </a:pPr>
            <a:r>
              <a:rPr lang="en"/>
              <a:t>Yelp does a </a:t>
            </a:r>
            <a:r>
              <a:rPr b="1" lang="en">
                <a:solidFill>
                  <a:srgbClr val="CC0000"/>
                </a:solidFill>
              </a:rPr>
              <a:t>GOOD</a:t>
            </a:r>
            <a:r>
              <a:rPr lang="en"/>
              <a:t> job in filtering reviews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★"/>
            </a:pPr>
            <a:r>
              <a:rPr lang="en" u="sng"/>
              <a:t>Limitations</a:t>
            </a:r>
            <a:r>
              <a:rPr lang="en"/>
              <a:t>:</a:t>
            </a:r>
          </a:p>
          <a:p>
            <a:pPr indent="-342900" lvl="1" marL="914400">
              <a:lnSpc>
                <a:spcPct val="150000"/>
              </a:lnSpc>
              <a:spcBef>
                <a:spcPts val="0"/>
              </a:spcBef>
              <a:buSzPct val="100000"/>
              <a:buChar char="○"/>
            </a:pPr>
            <a:r>
              <a:rPr lang="en" sz="1800"/>
              <a:t>Look into characteristics of Non-Recommended reviews </a:t>
            </a:r>
          </a:p>
          <a:p>
            <a:pPr indent="-342900" lvl="1" marL="914400">
              <a:lnSpc>
                <a:spcPct val="150000"/>
              </a:lnSpc>
              <a:spcBef>
                <a:spcPts val="0"/>
              </a:spcBef>
              <a:buSzPct val="100000"/>
              <a:buChar char="○"/>
            </a:pPr>
            <a:r>
              <a:rPr lang="en" sz="1800"/>
              <a:t>Collect more data, build concrete conclusions on User Profiles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83" name="Shape 38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99" y="1145549"/>
            <a:ext cx="3609200" cy="36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/>
          <p:nvPr/>
        </p:nvSpPr>
        <p:spPr>
          <a:xfrm>
            <a:off x="4285999" y="2185675"/>
            <a:ext cx="4420179" cy="1380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CC0000"/>
                </a:solidFill>
                <a:latin typeface="Comic Sans MS"/>
              </a:rPr>
              <a:t>Questions</a:t>
            </a:r>
          </a:p>
        </p:txBody>
      </p:sp>
      <p:sp>
        <p:nvSpPr>
          <p:cNvPr id="391" name="Shape 391"/>
          <p:cNvSpPr txBox="1"/>
          <p:nvPr>
            <p:ph type="title"/>
          </p:nvPr>
        </p:nvSpPr>
        <p:spPr>
          <a:xfrm>
            <a:off x="3529200" y="481300"/>
            <a:ext cx="56148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800">
                <a:solidFill>
                  <a:srgbClr val="CC0000"/>
                </a:solidFill>
              </a:rPr>
              <a:t>THANK YOU!!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REFERENCES: 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https://www.brightlocal.com/learn/local-consumer-review-survey/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https://www.yelp.com/factsheet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http://fusion.net/story/191773/i-created-a-fake-business-and-fooled-thousands-of-people-into-thinking-it-was-real/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https://www.yelpblog.com/2013/11/yelp-recommended-reviews</a:t>
            </a:r>
          </a:p>
        </p:txBody>
      </p:sp>
      <p:sp>
        <p:nvSpPr>
          <p:cNvPr id="398" name="Shape 3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IMAGE CREDITS: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311700" y="904925"/>
            <a:ext cx="8520600" cy="368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https://www.vendasta.com/blog/online-review-monitoring-yelp-reviews/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http://fusion.net/story/191773/i-created-a-fake-business-and-fooled-thousands-of-people-into-thinking-it-was-real/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http://www.reviewtrackers.com/yelp-explains-reviews-recommended-arent/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https://inspiredpharma.com/2012/02/28/basic-audit-findings-and-clauses/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http://www.clker.com/clipart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https://www.iconfinder.com/icons/526736/bio_data_curriculum_vitae_employee_job_seeker_letter_profile_resume_icon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http://www.barberachevrolet.com/review-us</a:t>
            </a:r>
          </a:p>
        </p:txBody>
      </p:sp>
      <p:sp>
        <p:nvSpPr>
          <p:cNvPr id="405" name="Shape 40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300" y="1152425"/>
            <a:ext cx="4385000" cy="1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 rotWithShape="1">
          <a:blip r:embed="rId4">
            <a:alphaModFix/>
          </a:blip>
          <a:srcRect b="0" l="0" r="0" t="24058"/>
          <a:stretch/>
        </p:blipFill>
        <p:spPr>
          <a:xfrm>
            <a:off x="311700" y="1266324"/>
            <a:ext cx="4200100" cy="1957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1775975" y="3524625"/>
            <a:ext cx="2950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A: 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4699" y="3524624"/>
            <a:ext cx="358599" cy="3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5505500" y="3474425"/>
            <a:ext cx="3934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B: 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499" y="3524624"/>
            <a:ext cx="358599" cy="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799" y="3524624"/>
            <a:ext cx="358599" cy="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749" y="3524612"/>
            <a:ext cx="358599" cy="3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SCREEN SHOTS: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110825"/>
            <a:ext cx="85206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YELP FACTSHEET</a:t>
            </a:r>
          </a:p>
        </p:txBody>
      </p:sp>
      <p:sp>
        <p:nvSpPr>
          <p:cNvPr id="83" name="Shape 83"/>
          <p:cNvSpPr/>
          <p:nvPr/>
        </p:nvSpPr>
        <p:spPr>
          <a:xfrm>
            <a:off x="3556000" y="305825"/>
            <a:ext cx="5220000" cy="317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Welcome to</a:t>
            </a:r>
            <a:r>
              <a:rPr i="1" lang="en" sz="1800">
                <a:solidFill>
                  <a:schemeClr val="lt1"/>
                </a:solidFill>
              </a:rPr>
              <a:t> “</a:t>
            </a:r>
            <a:r>
              <a:rPr b="1" i="1" lang="en" sz="1800">
                <a:solidFill>
                  <a:schemeClr val="lt1"/>
                </a:solidFill>
              </a:rPr>
              <a:t>WORD-of-MOUTH”</a:t>
            </a:r>
            <a:r>
              <a:rPr lang="en" sz="1800">
                <a:solidFill>
                  <a:schemeClr val="lt1"/>
                </a:solidFill>
              </a:rPr>
              <a:t> Marketing</a:t>
            </a:r>
          </a:p>
        </p:txBody>
      </p:sp>
      <p:sp>
        <p:nvSpPr>
          <p:cNvPr id="84" name="Shape 84"/>
          <p:cNvSpPr/>
          <p:nvPr/>
        </p:nvSpPr>
        <p:spPr>
          <a:xfrm>
            <a:off x="311700" y="965200"/>
            <a:ext cx="2521800" cy="20979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84% of consumers </a:t>
            </a:r>
            <a:r>
              <a:rPr b="1" i="1" lang="en" sz="1800" u="sng">
                <a:solidFill>
                  <a:schemeClr val="lt1"/>
                </a:solidFill>
              </a:rPr>
              <a:t>TRUST</a:t>
            </a:r>
            <a:r>
              <a:rPr lang="en" sz="1800">
                <a:solidFill>
                  <a:schemeClr val="lt1"/>
                </a:solidFill>
              </a:rPr>
              <a:t> online reviews as much as personal recommendations</a:t>
            </a:r>
          </a:p>
        </p:txBody>
      </p:sp>
      <p:sp>
        <p:nvSpPr>
          <p:cNvPr id="85" name="Shape 85"/>
          <p:cNvSpPr/>
          <p:nvPr/>
        </p:nvSpPr>
        <p:spPr>
          <a:xfrm>
            <a:off x="3311100" y="965200"/>
            <a:ext cx="2521800" cy="20979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52</a:t>
            </a:r>
            <a:r>
              <a:rPr lang="en" sz="1800">
                <a:solidFill>
                  <a:schemeClr val="lt1"/>
                </a:solidFill>
              </a:rPr>
              <a:t>% said that </a:t>
            </a:r>
            <a:r>
              <a:rPr b="1" i="1" lang="en" sz="1800" u="sng">
                <a:solidFill>
                  <a:schemeClr val="lt1"/>
                </a:solidFill>
              </a:rPr>
              <a:t>POSITIVE</a:t>
            </a:r>
            <a:r>
              <a:rPr lang="en" sz="1800">
                <a:solidFill>
                  <a:schemeClr val="lt1"/>
                </a:solidFill>
              </a:rPr>
              <a:t> reviews make them more likely to use a local business</a:t>
            </a:r>
          </a:p>
        </p:txBody>
      </p:sp>
      <p:sp>
        <p:nvSpPr>
          <p:cNvPr id="86" name="Shape 86"/>
          <p:cNvSpPr/>
          <p:nvPr/>
        </p:nvSpPr>
        <p:spPr>
          <a:xfrm>
            <a:off x="6108950" y="965200"/>
            <a:ext cx="2723400" cy="20979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As of September 2016,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Reviews: </a:t>
            </a:r>
            <a:r>
              <a:rPr b="1" i="1" lang="en" sz="1800" u="sng">
                <a:solidFill>
                  <a:schemeClr val="lt1"/>
                </a:solidFill>
              </a:rPr>
              <a:t>115 Million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Claimed Businesses: </a:t>
            </a:r>
            <a:r>
              <a:rPr b="1" i="1" lang="en" sz="1800" u="sng">
                <a:solidFill>
                  <a:schemeClr val="lt1"/>
                </a:solidFill>
              </a:rPr>
              <a:t>2.8 Million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Mobile Visitors : </a:t>
            </a:r>
            <a:r>
              <a:rPr b="1" i="1" lang="en" sz="1800" u="sng">
                <a:solidFill>
                  <a:schemeClr val="lt1"/>
                </a:solidFill>
              </a:rPr>
              <a:t>72 Million </a:t>
            </a:r>
            <a:r>
              <a:rPr b="1" i="1" lang="en" sz="1800">
                <a:solidFill>
                  <a:schemeClr val="lt1"/>
                </a:solidFill>
              </a:rPr>
              <a:t>per month</a:t>
            </a:r>
          </a:p>
        </p:txBody>
      </p:sp>
      <p:pic>
        <p:nvPicPr>
          <p:cNvPr descr="Open ...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99" y="3404499"/>
            <a:ext cx="1604050" cy="10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/>
          <p:nvPr/>
        </p:nvSpPr>
        <p:spPr>
          <a:xfrm>
            <a:off x="438825" y="3681487"/>
            <a:ext cx="498900" cy="515100"/>
          </a:xfrm>
          <a:prstGeom prst="mathPlus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1964075" y="3512750"/>
            <a:ext cx="23304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 u="sng">
                <a:solidFill>
                  <a:srgbClr val="CC0000"/>
                </a:solidFill>
              </a:rPr>
              <a:t>5 - 9%</a:t>
            </a:r>
            <a:r>
              <a:rPr lang="en" sz="2000"/>
              <a:t> increase in Business Revenue</a:t>
            </a:r>
          </a:p>
        </p:txBody>
      </p:sp>
      <p:pic>
        <p:nvPicPr>
          <p:cNvPr descr="... sad face | by ...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587" y="3340100"/>
            <a:ext cx="1425472" cy="10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6235200" y="3681500"/>
            <a:ext cx="2723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Loss of 30 Customers </a:t>
            </a:r>
            <a:r>
              <a:rPr lang="en" sz="1600"/>
              <a:t>(on average)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7539950" y="4694075"/>
            <a:ext cx="1604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References [1],[2]</a:t>
            </a: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How Popular Yelp actually is?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pic>
        <p:nvPicPr>
          <p:cNvPr descr="unnamed.pn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0" y="1266925"/>
            <a:ext cx="2987825" cy="20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2692225" y="1315850"/>
            <a:ext cx="349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[1]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430275" y="3716275"/>
            <a:ext cx="21321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0000FF"/>
                </a:solidFill>
              </a:rPr>
              <a:t>BROWSER SEARCH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841050" y="4146475"/>
            <a:ext cx="1026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38761D"/>
                </a:solidFill>
              </a:rPr>
              <a:t>SIRI</a:t>
            </a:r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050" y="831275"/>
            <a:ext cx="2451375" cy="41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8850" y="831275"/>
            <a:ext cx="2451375" cy="41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8325" y="771424"/>
            <a:ext cx="6111899" cy="42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MOTIVATION:</a:t>
            </a:r>
          </a:p>
        </p:txBody>
      </p:sp>
      <p:pic>
        <p:nvPicPr>
          <p:cNvPr descr="Screen Shot 2016-12-04 at 3.05.58 PM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825"/>
            <a:ext cx="3668395" cy="406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age-yelp-reviews.png"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325" y="638225"/>
            <a:ext cx="5151200" cy="317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7539950" y="4694075"/>
            <a:ext cx="1604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References [3],[4]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3904150" y="197225"/>
            <a:ext cx="51513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BF9000"/>
                </a:solidFill>
              </a:rPr>
              <a:t>Yelp’s Recommendation Software: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036463" y="3928375"/>
            <a:ext cx="1945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FF9900"/>
                </a:solidFill>
              </a:rPr>
              <a:t>User Activity</a:t>
            </a:r>
          </a:p>
        </p:txBody>
      </p:sp>
      <p:sp>
        <p:nvSpPr>
          <p:cNvPr id="117" name="Shape 117"/>
          <p:cNvSpPr/>
          <p:nvPr/>
        </p:nvSpPr>
        <p:spPr>
          <a:xfrm>
            <a:off x="3820800" y="3978325"/>
            <a:ext cx="258000" cy="25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9900"/>
          </a:solidFill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6197612" y="3928375"/>
            <a:ext cx="1403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6AA84F"/>
                </a:solidFill>
              </a:rPr>
              <a:t>Reliability</a:t>
            </a:r>
          </a:p>
        </p:txBody>
      </p:sp>
      <p:sp>
        <p:nvSpPr>
          <p:cNvPr id="119" name="Shape 119"/>
          <p:cNvSpPr/>
          <p:nvPr/>
        </p:nvSpPr>
        <p:spPr>
          <a:xfrm>
            <a:off x="5939625" y="3978325"/>
            <a:ext cx="258000" cy="25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7944250" y="3911725"/>
            <a:ext cx="1111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A64D79"/>
                </a:solidFill>
              </a:rPr>
              <a:t>Quality</a:t>
            </a:r>
          </a:p>
        </p:txBody>
      </p:sp>
      <p:sp>
        <p:nvSpPr>
          <p:cNvPr id="121" name="Shape 121"/>
          <p:cNvSpPr/>
          <p:nvPr/>
        </p:nvSpPr>
        <p:spPr>
          <a:xfrm>
            <a:off x="7769675" y="3978325"/>
            <a:ext cx="258000" cy="25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8851" y="4434514"/>
            <a:ext cx="2157575" cy="59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64025"/>
            <a:ext cx="8520600" cy="62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PROPOSED APPROACH: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827350" y="815675"/>
            <a:ext cx="58212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 u="sng">
                <a:solidFill>
                  <a:srgbClr val="3C78D8"/>
                </a:solidFill>
              </a:rPr>
              <a:t>GOALS</a:t>
            </a:r>
            <a:r>
              <a:rPr lang="en" sz="2000">
                <a:solidFill>
                  <a:srgbClr val="3C78D8"/>
                </a:solidFill>
              </a:rPr>
              <a:t>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62626"/>
              </a:buClr>
              <a:buSzPct val="100000"/>
              <a:buChar char="★"/>
            </a:pPr>
            <a:r>
              <a:rPr lang="en" sz="1800">
                <a:solidFill>
                  <a:srgbClr val="262626"/>
                </a:solidFill>
              </a:rPr>
              <a:t>Can we </a:t>
            </a:r>
            <a:r>
              <a:rPr b="1" lang="en" sz="1800" u="sng">
                <a:solidFill>
                  <a:srgbClr val="262626"/>
                </a:solidFill>
              </a:rPr>
              <a:t>trick</a:t>
            </a:r>
            <a:r>
              <a:rPr lang="en" sz="1800">
                <a:solidFill>
                  <a:srgbClr val="262626"/>
                </a:solidFill>
              </a:rPr>
              <a:t> yelp’s recommendation software?</a:t>
            </a:r>
          </a:p>
          <a:p>
            <a:pPr indent="-342900" lvl="0" marL="457200">
              <a:spcBef>
                <a:spcPts val="0"/>
              </a:spcBef>
              <a:buClr>
                <a:srgbClr val="262626"/>
              </a:buClr>
              <a:buSzPct val="100000"/>
              <a:buChar char="★"/>
            </a:pPr>
            <a:r>
              <a:rPr lang="en" sz="1800">
                <a:solidFill>
                  <a:srgbClr val="262626"/>
                </a:solidFill>
              </a:rPr>
              <a:t>What </a:t>
            </a:r>
            <a:r>
              <a:rPr b="1" lang="en" sz="1800" u="sng">
                <a:solidFill>
                  <a:srgbClr val="262626"/>
                </a:solidFill>
              </a:rPr>
              <a:t>characteristics</a:t>
            </a:r>
            <a:r>
              <a:rPr lang="en" sz="1800">
                <a:solidFill>
                  <a:srgbClr val="262626"/>
                </a:solidFill>
              </a:rPr>
              <a:t> make a user profile trusted?</a:t>
            </a: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Magnifying Glass, Search ...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4" y="2886449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..."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0" y="3979150"/>
            <a:ext cx="769750" cy="675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oticons, Smilies, Emotions ..."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0650" y="2021174"/>
            <a:ext cx="829699" cy="961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... Report, Theme, Icon, Sign"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637" y="4178124"/>
            <a:ext cx="769725" cy="8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2550" y="3274250"/>
            <a:ext cx="1661250" cy="5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748050" y="2652100"/>
            <a:ext cx="22140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ctr">
              <a:lnSpc>
                <a:spcPct val="150000"/>
              </a:lnSpc>
              <a:spcBef>
                <a:spcPts val="0"/>
              </a:spcBef>
              <a:buClr>
                <a:srgbClr val="B45F06"/>
              </a:buClr>
              <a:buAutoNum type="arabicParenR"/>
            </a:pPr>
            <a:r>
              <a:rPr b="1" i="1" lang="en">
                <a:solidFill>
                  <a:srgbClr val="B45F06"/>
                </a:solidFill>
              </a:rPr>
              <a:t>Yelp Search API:</a:t>
            </a:r>
          </a:p>
          <a:p>
            <a:pPr indent="-228600" lvl="0" marL="457200" rtl="0">
              <a:spcBef>
                <a:spcPts val="0"/>
              </a:spcBef>
              <a:buChar char="★"/>
            </a:pPr>
            <a:r>
              <a:rPr lang="en"/>
              <a:t>Retrieved Restaurant Business URL’s 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829200" y="3860050"/>
            <a:ext cx="21474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i="1" lang="en">
                <a:solidFill>
                  <a:srgbClr val="0B5394"/>
                </a:solidFill>
              </a:rPr>
              <a:t>2)     Data Scraping</a:t>
            </a:r>
          </a:p>
          <a:p>
            <a:pPr indent="-228600" lvl="0" marL="457200">
              <a:spcBef>
                <a:spcPts val="0"/>
              </a:spcBef>
              <a:buChar char="★"/>
            </a:pPr>
            <a:r>
              <a:rPr lang="en"/>
              <a:t>Scrape Reviews</a:t>
            </a:r>
          </a:p>
          <a:p>
            <a:pPr indent="-228600" lvl="0" marL="457200" rtl="0">
              <a:spcBef>
                <a:spcPts val="0"/>
              </a:spcBef>
              <a:buChar char="★"/>
            </a:pPr>
            <a:r>
              <a:rPr lang="en"/>
              <a:t>Scrape User Profile Information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9450" y="2067800"/>
            <a:ext cx="2771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 u="sng">
                <a:solidFill>
                  <a:srgbClr val="3C78D8"/>
                </a:solidFill>
              </a:rPr>
              <a:t>SYSTEM OVERVIEW</a:t>
            </a:r>
            <a:r>
              <a:rPr i="1" lang="en" sz="2000">
                <a:solidFill>
                  <a:srgbClr val="3C78D8"/>
                </a:solidFill>
              </a:rPr>
              <a:t>: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3306750" y="2638325"/>
            <a:ext cx="16800" cy="213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0" name="Shape 140"/>
          <p:cNvCxnSpPr/>
          <p:nvPr/>
        </p:nvCxnSpPr>
        <p:spPr>
          <a:xfrm flipH="1" rot="10800000">
            <a:off x="2771500" y="4161625"/>
            <a:ext cx="5577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1" name="Shape 141"/>
          <p:cNvCxnSpPr/>
          <p:nvPr/>
        </p:nvCxnSpPr>
        <p:spPr>
          <a:xfrm>
            <a:off x="3312475" y="2630000"/>
            <a:ext cx="699300" cy="1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3320800" y="3495625"/>
            <a:ext cx="690900" cy="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>
            <a:off x="3329125" y="4760650"/>
            <a:ext cx="682500" cy="1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4" name="Shape 144"/>
          <p:cNvSpPr txBox="1"/>
          <p:nvPr/>
        </p:nvSpPr>
        <p:spPr>
          <a:xfrm>
            <a:off x="5658750" y="2038837"/>
            <a:ext cx="33624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i="1" lang="en" sz="1600" u="sng">
                <a:solidFill>
                  <a:srgbClr val="741B47"/>
                </a:solidFill>
              </a:rPr>
              <a:t>Sentiment Analysis on Reviews</a:t>
            </a:r>
          </a:p>
          <a:p>
            <a:pPr indent="-330200" lvl="0" marL="457200">
              <a:spcBef>
                <a:spcPts val="0"/>
              </a:spcBef>
              <a:buClr>
                <a:srgbClr val="741B47"/>
              </a:buClr>
              <a:buSzPct val="100000"/>
              <a:buChar char="➔"/>
            </a:pPr>
            <a:r>
              <a:rPr lang="en" sz="1600">
                <a:solidFill>
                  <a:srgbClr val="741B47"/>
                </a:solidFill>
              </a:rPr>
              <a:t>Compared Actual Star Rating VS Calculated Star Rating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658750" y="3051325"/>
            <a:ext cx="34782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i="1" lang="en" sz="1600" u="sng">
                <a:solidFill>
                  <a:srgbClr val="CC4125"/>
                </a:solidFill>
              </a:rPr>
              <a:t>RePosted Crafted Reviews</a:t>
            </a:r>
          </a:p>
          <a:p>
            <a:pPr indent="-330200" lvl="0" marL="457200" rtl="0">
              <a:spcBef>
                <a:spcPts val="0"/>
              </a:spcBef>
              <a:buClr>
                <a:srgbClr val="CC4125"/>
              </a:buClr>
              <a:buSzPct val="100000"/>
              <a:buChar char="➔"/>
            </a:pPr>
            <a:r>
              <a:rPr lang="en" sz="1600">
                <a:solidFill>
                  <a:srgbClr val="CC4125"/>
                </a:solidFill>
              </a:rPr>
              <a:t>Using Fake user profiles</a:t>
            </a:r>
          </a:p>
          <a:p>
            <a:pPr indent="-330200" lvl="0" marL="457200" rtl="0">
              <a:spcBef>
                <a:spcPts val="0"/>
              </a:spcBef>
              <a:buClr>
                <a:srgbClr val="CC4125"/>
              </a:buClr>
              <a:buSzPct val="100000"/>
              <a:buChar char="➔"/>
            </a:pPr>
            <a:r>
              <a:rPr lang="en" sz="1600">
                <a:solidFill>
                  <a:srgbClr val="CC4125"/>
                </a:solidFill>
              </a:rPr>
              <a:t>Different combinations of text</a:t>
            </a:r>
          </a:p>
          <a:p>
            <a:pPr indent="-330200" lvl="0" marL="457200" rtl="0">
              <a:spcBef>
                <a:spcPts val="0"/>
              </a:spcBef>
              <a:buClr>
                <a:srgbClr val="CC4125"/>
              </a:buClr>
              <a:buSzPct val="100000"/>
              <a:buChar char="➔"/>
            </a:pPr>
            <a:r>
              <a:rPr lang="en" sz="1600">
                <a:solidFill>
                  <a:srgbClr val="CC4125"/>
                </a:solidFill>
              </a:rPr>
              <a:t>Monitored recommendations 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5493450" y="4283100"/>
            <a:ext cx="36801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i="1" lang="en" sz="1600" u="sng">
                <a:solidFill>
                  <a:srgbClr val="674EA7"/>
                </a:solidFill>
              </a:rPr>
              <a:t>Data Analysis</a:t>
            </a:r>
          </a:p>
          <a:p>
            <a:pPr indent="-330200" lvl="0" marL="457200" rtl="0">
              <a:spcBef>
                <a:spcPts val="0"/>
              </a:spcBef>
              <a:buClr>
                <a:srgbClr val="674EA7"/>
              </a:buClr>
              <a:buSzPct val="100000"/>
              <a:buChar char="➔"/>
            </a:pPr>
            <a:r>
              <a:rPr lang="en" sz="1600">
                <a:solidFill>
                  <a:srgbClr val="674EA7"/>
                </a:solidFill>
              </a:rPr>
              <a:t>Determine Typical Characteristics</a:t>
            </a:r>
          </a:p>
        </p:txBody>
      </p:sp>
      <p:pic>
        <p:nvPicPr>
          <p:cNvPr descr="Goal, Setting, Goal Setting, ..." id="147" name="Shape 1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925" y="822462"/>
            <a:ext cx="1455300" cy="11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2752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YELP FOOTPRINT</a:t>
            </a: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3115013">
            <a:off x="230725" y="3516099"/>
            <a:ext cx="1175925" cy="11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3164551">
            <a:off x="1409250" y="2759649"/>
            <a:ext cx="1175925" cy="11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3486809">
            <a:off x="2734400" y="2294825"/>
            <a:ext cx="916974" cy="84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3950173">
            <a:off x="3856903" y="1646568"/>
            <a:ext cx="511343" cy="64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4115882">
            <a:off x="4666878" y="1875518"/>
            <a:ext cx="557856" cy="710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 flipH="1" rot="10800000">
            <a:off x="5443125" y="868775"/>
            <a:ext cx="1917600" cy="809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dash"/>
            <a:round/>
            <a:headEnd len="lg" w="lg" type="none"/>
            <a:tailEnd len="lg" w="lg" type="none"/>
          </a:ln>
        </p:spPr>
      </p:cxn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14988">
            <a:off x="7342130" y="221516"/>
            <a:ext cx="1214462" cy="121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1570625" y="4171525"/>
            <a:ext cx="190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Write Reviews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3158725" y="3194787"/>
            <a:ext cx="1907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Make Friends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4849175" y="2620050"/>
            <a:ext cx="321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Check-in, Upload Photos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6731499" y="1260450"/>
            <a:ext cx="2367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CC0000"/>
                </a:solidFill>
              </a:rPr>
              <a:t>TRUSTED USER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269675" y="1145650"/>
            <a:ext cx="26166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Clr>
                <a:srgbClr val="B45F06"/>
              </a:buClr>
              <a:buSzPct val="100000"/>
              <a:buChar char="★"/>
            </a:pPr>
            <a:r>
              <a:rPr b="1" lang="en" sz="1800">
                <a:solidFill>
                  <a:srgbClr val="B45F06"/>
                </a:solidFill>
              </a:rPr>
              <a:t>User Activity Trail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153750"/>
            <a:ext cx="8520600" cy="6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DATA COLLECTION:</a:t>
            </a: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2" name="Shape 172"/>
          <p:cNvSpPr/>
          <p:nvPr/>
        </p:nvSpPr>
        <p:spPr>
          <a:xfrm>
            <a:off x="4268700" y="1408200"/>
            <a:ext cx="2538000" cy="19482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chemeClr val="lt1"/>
                </a:solidFill>
              </a:rPr>
              <a:t># REVIEWS SCRAPED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3200" u="sng">
                <a:solidFill>
                  <a:schemeClr val="lt1"/>
                </a:solidFill>
              </a:rPr>
              <a:t>888,255</a:t>
            </a:r>
          </a:p>
        </p:txBody>
      </p:sp>
      <p:sp>
        <p:nvSpPr>
          <p:cNvPr id="173" name="Shape 173"/>
          <p:cNvSpPr/>
          <p:nvPr/>
        </p:nvSpPr>
        <p:spPr>
          <a:xfrm>
            <a:off x="6806650" y="1408200"/>
            <a:ext cx="2214600" cy="1948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chemeClr val="lt1"/>
                </a:solidFill>
              </a:rPr>
              <a:t># USER PROFILES SCRAPED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3200" u="sng">
                <a:solidFill>
                  <a:schemeClr val="lt1"/>
                </a:solidFill>
              </a:rPr>
              <a:t>10,648</a:t>
            </a:r>
          </a:p>
        </p:txBody>
      </p:sp>
      <p:sp>
        <p:nvSpPr>
          <p:cNvPr id="174" name="Shape 174"/>
          <p:cNvSpPr/>
          <p:nvPr/>
        </p:nvSpPr>
        <p:spPr>
          <a:xfrm>
            <a:off x="2092850" y="1408200"/>
            <a:ext cx="2175900" cy="19482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chemeClr val="lt1"/>
                </a:solidFill>
              </a:rPr>
              <a:t># UNIQUE BUSINESSES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3200" u="sng">
                <a:solidFill>
                  <a:schemeClr val="lt1"/>
                </a:solidFill>
              </a:rPr>
              <a:t>9144</a:t>
            </a:r>
          </a:p>
        </p:txBody>
      </p:sp>
      <p:sp>
        <p:nvSpPr>
          <p:cNvPr id="175" name="Shape 175"/>
          <p:cNvSpPr/>
          <p:nvPr/>
        </p:nvSpPr>
        <p:spPr>
          <a:xfrm>
            <a:off x="39125" y="1408275"/>
            <a:ext cx="2053800" cy="1948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chemeClr val="lt1"/>
                </a:solidFill>
              </a:rPr>
              <a:t># USER ACCOUNTS CREATED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3200" u="sng">
                <a:solidFill>
                  <a:schemeClr val="lt1"/>
                </a:solidFill>
              </a:rPr>
              <a:t>75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4677800" y="3572075"/>
            <a:ext cx="205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600">
                <a:solidFill>
                  <a:srgbClr val="741B47"/>
                </a:solidFill>
              </a:rPr>
              <a:t>Per IP: ~20,000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6867625" y="3572075"/>
            <a:ext cx="221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solidFill>
                  <a:srgbClr val="134F5C"/>
                </a:solidFill>
              </a:rPr>
              <a:t>Per IP: ~100 Profiles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016500" y="3432325"/>
            <a:ext cx="26613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>
              <a:spcBef>
                <a:spcPts val="0"/>
              </a:spcBef>
              <a:buClr>
                <a:srgbClr val="E69138"/>
              </a:buClr>
              <a:buSzPct val="100000"/>
              <a:buChar char="★"/>
            </a:pPr>
            <a:r>
              <a:rPr b="1" lang="en" sz="1600">
                <a:solidFill>
                  <a:srgbClr val="E69138"/>
                </a:solidFill>
              </a:rPr>
              <a:t>Per Page: ~20 with duplicates</a:t>
            </a:r>
          </a:p>
          <a:p>
            <a:pPr indent="-330200" lvl="0" marL="457200" rtl="0">
              <a:spcBef>
                <a:spcPts val="0"/>
              </a:spcBef>
              <a:buClr>
                <a:srgbClr val="E69138"/>
              </a:buClr>
              <a:buSzPct val="100000"/>
              <a:buChar char="★"/>
            </a:pPr>
            <a:r>
              <a:rPr b="1" lang="en" sz="1600">
                <a:solidFill>
                  <a:srgbClr val="E69138"/>
                </a:solidFill>
              </a:rPr>
              <a:t>Max Page Offset: 980</a:t>
            </a:r>
          </a:p>
          <a:p>
            <a:pPr indent="-330200" lvl="0" marL="457200" rtl="0">
              <a:spcBef>
                <a:spcPts val="0"/>
              </a:spcBef>
              <a:buClr>
                <a:srgbClr val="E69138"/>
              </a:buClr>
              <a:buSzPct val="100000"/>
              <a:buChar char="★"/>
            </a:pPr>
            <a:r>
              <a:rPr b="1" lang="en" sz="1600">
                <a:solidFill>
                  <a:srgbClr val="E69138"/>
                </a:solidFill>
              </a:rPr>
              <a:t>Per Location: ~1000 Businesses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937" y="1027155"/>
            <a:ext cx="3102762" cy="37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DATA ANALYSIS:  </a:t>
            </a:r>
            <a:r>
              <a:rPr lang="en" sz="2800">
                <a:solidFill>
                  <a:srgbClr val="CC0000"/>
                </a:solidFill>
              </a:rPr>
              <a:t>General Review Observations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406325" y="1272650"/>
            <a:ext cx="48993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Char char="★"/>
            </a:pPr>
            <a:r>
              <a:rPr b="1" lang="en" sz="2000">
                <a:solidFill>
                  <a:srgbClr val="B45F06"/>
                </a:solidFill>
              </a:rPr>
              <a:t>% Elite user reviews = </a:t>
            </a:r>
            <a:r>
              <a:rPr b="1" lang="en" sz="2000" u="sng">
                <a:solidFill>
                  <a:srgbClr val="B45F06"/>
                </a:solidFill>
              </a:rPr>
              <a:t>23.2%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 u="sng">
              <a:solidFill>
                <a:srgbClr val="B45F06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Char char="★"/>
            </a:pPr>
            <a:r>
              <a:rPr b="1" lang="en" sz="2000">
                <a:solidFill>
                  <a:srgbClr val="B45F06"/>
                </a:solidFill>
              </a:rPr>
              <a:t>% Reviews with check-ins  = </a:t>
            </a:r>
            <a:r>
              <a:rPr b="1" lang="en" sz="2000" u="sng">
                <a:solidFill>
                  <a:srgbClr val="B45F06"/>
                </a:solidFill>
              </a:rPr>
              <a:t>29.7%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 u="sng">
              <a:solidFill>
                <a:srgbClr val="B45F06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Char char="★"/>
            </a:pPr>
            <a:r>
              <a:rPr b="1" lang="en" sz="2000">
                <a:solidFill>
                  <a:srgbClr val="B45F06"/>
                </a:solidFill>
              </a:rPr>
              <a:t>Most reviewers gave 4- and 5-star ratings.</a:t>
            </a:r>
          </a:p>
        </p:txBody>
      </p:sp>
      <p:sp>
        <p:nvSpPr>
          <p:cNvPr id="187" name="Shape 187"/>
          <p:cNvSpPr/>
          <p:nvPr/>
        </p:nvSpPr>
        <p:spPr>
          <a:xfrm>
            <a:off x="6926250" y="1219200"/>
            <a:ext cx="1350000" cy="352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35" y="4128834"/>
            <a:ext cx="1003676" cy="39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3425" y="4058921"/>
            <a:ext cx="1394001" cy="39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4650" y="4286481"/>
            <a:ext cx="1269275" cy="30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4650" y="3885650"/>
            <a:ext cx="1257630" cy="324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